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4"/>
  </p:sldMasterIdLst>
  <p:sldIdLst>
    <p:sldId id="298" r:id="rId5"/>
    <p:sldId id="299" r:id="rId6"/>
    <p:sldId id="300" r:id="rId7"/>
    <p:sldId id="301" r:id="rId8"/>
    <p:sldId id="304" r:id="rId9"/>
    <p:sldId id="303" r:id="rId10"/>
    <p:sldId id="306" r:id="rId11"/>
    <p:sldId id="302" r:id="rId12"/>
    <p:sldId id="307" r:id="rId13"/>
    <p:sldId id="308" r:id="rId14"/>
    <p:sldId id="309" r:id="rId15"/>
    <p:sldId id="310" r:id="rId16"/>
    <p:sldId id="312" r:id="rId17"/>
    <p:sldId id="311" r:id="rId18"/>
    <p:sldId id="315" r:id="rId19"/>
    <p:sldId id="316" r:id="rId20"/>
    <p:sldId id="313" r:id="rId21"/>
    <p:sldId id="319" r:id="rId22"/>
    <p:sldId id="317" r:id="rId23"/>
    <p:sldId id="320" r:id="rId24"/>
    <p:sldId id="32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19" autoAdjust="0"/>
  </p:normalViewPr>
  <p:slideViewPr>
    <p:cSldViewPr snapToGrid="0">
      <p:cViewPr varScale="1">
        <p:scale>
          <a:sx n="107" d="100"/>
          <a:sy n="107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059505-E8C0-4B3F-9F49-65D0F1A79E8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DB561C-5CCA-4322-9EB9-26FDEE7874D7}">
      <dgm:prSet/>
      <dgm:spPr/>
      <dgm:t>
        <a:bodyPr/>
        <a:lstStyle/>
        <a:p>
          <a:r>
            <a:rPr lang="en-US"/>
            <a:t>GRU is faster due to the presence of 2 gates compared to 3 in LSTM</a:t>
          </a:r>
        </a:p>
      </dgm:t>
    </dgm:pt>
    <dgm:pt modelId="{7EB15E97-EEDF-45B8-B867-559BD202DDB1}" type="parTrans" cxnId="{64E48F3E-CFE3-4DBB-8A86-D4BE39C8AB8F}">
      <dgm:prSet/>
      <dgm:spPr/>
      <dgm:t>
        <a:bodyPr/>
        <a:lstStyle/>
        <a:p>
          <a:endParaRPr lang="en-US"/>
        </a:p>
      </dgm:t>
    </dgm:pt>
    <dgm:pt modelId="{F1218E7D-AE52-46F8-BD2D-D58E6C8296D8}" type="sibTrans" cxnId="{64E48F3E-CFE3-4DBB-8A86-D4BE39C8AB8F}">
      <dgm:prSet/>
      <dgm:spPr/>
      <dgm:t>
        <a:bodyPr/>
        <a:lstStyle/>
        <a:p>
          <a:endParaRPr lang="en-US"/>
        </a:p>
      </dgm:t>
    </dgm:pt>
    <dgm:pt modelId="{CAC83F98-F69D-49B6-9285-717B0638A8B4}">
      <dgm:prSet/>
      <dgm:spPr/>
      <dgm:t>
        <a:bodyPr/>
        <a:lstStyle/>
        <a:p>
          <a:r>
            <a:rPr lang="en-US"/>
            <a:t>Due to the absence of a memory, GRU may encounter the vanishing gradient for long term dependencies</a:t>
          </a:r>
        </a:p>
      </dgm:t>
    </dgm:pt>
    <dgm:pt modelId="{E44B0B29-4A12-468D-AE15-1335D8FF5A2B}" type="parTrans" cxnId="{23B451D8-B030-40B9-9170-9F75C8B3424F}">
      <dgm:prSet/>
      <dgm:spPr/>
      <dgm:t>
        <a:bodyPr/>
        <a:lstStyle/>
        <a:p>
          <a:endParaRPr lang="en-US"/>
        </a:p>
      </dgm:t>
    </dgm:pt>
    <dgm:pt modelId="{6A81C653-C3EA-41FA-9E96-764E017D000B}" type="sibTrans" cxnId="{23B451D8-B030-40B9-9170-9F75C8B3424F}">
      <dgm:prSet/>
      <dgm:spPr/>
      <dgm:t>
        <a:bodyPr/>
        <a:lstStyle/>
        <a:p>
          <a:endParaRPr lang="en-US"/>
        </a:p>
      </dgm:t>
    </dgm:pt>
    <dgm:pt modelId="{29246C10-1B8E-4C58-8F2C-1E2030405106}">
      <dgm:prSet/>
      <dgm:spPr/>
      <dgm:t>
        <a:bodyPr/>
        <a:lstStyle/>
        <a:p>
          <a:r>
            <a:rPr lang="en-US"/>
            <a:t>LSTM has a memory component which makes it suitable for long time series</a:t>
          </a:r>
        </a:p>
      </dgm:t>
    </dgm:pt>
    <dgm:pt modelId="{69B62641-832D-4F0F-BDFE-C06AD617AD28}" type="parTrans" cxnId="{931E23BA-094D-4FA8-9100-C456A3281314}">
      <dgm:prSet/>
      <dgm:spPr/>
      <dgm:t>
        <a:bodyPr/>
        <a:lstStyle/>
        <a:p>
          <a:endParaRPr lang="en-US"/>
        </a:p>
      </dgm:t>
    </dgm:pt>
    <dgm:pt modelId="{BDE35A20-BF63-449D-8CF1-9759092AFCA2}" type="sibTrans" cxnId="{931E23BA-094D-4FA8-9100-C456A3281314}">
      <dgm:prSet/>
      <dgm:spPr/>
      <dgm:t>
        <a:bodyPr/>
        <a:lstStyle/>
        <a:p>
          <a:endParaRPr lang="en-US"/>
        </a:p>
      </dgm:t>
    </dgm:pt>
    <dgm:pt modelId="{7E2F8FC3-AD57-41DC-BA62-99B9B4C6DABB}">
      <dgm:prSet/>
      <dgm:spPr/>
      <dgm:t>
        <a:bodyPr/>
        <a:lstStyle/>
        <a:p>
          <a:r>
            <a:rPr lang="en-US"/>
            <a:t>Both performed similar to each other, and I would prefer LSTM for the memory</a:t>
          </a:r>
        </a:p>
      </dgm:t>
    </dgm:pt>
    <dgm:pt modelId="{4B5B0B90-0824-4AAA-99E9-2DC6DDA9FAAD}" type="parTrans" cxnId="{BE98D646-DEA5-40B9-B6B9-08D0D0E2C8E7}">
      <dgm:prSet/>
      <dgm:spPr/>
      <dgm:t>
        <a:bodyPr/>
        <a:lstStyle/>
        <a:p>
          <a:endParaRPr lang="en-US"/>
        </a:p>
      </dgm:t>
    </dgm:pt>
    <dgm:pt modelId="{39A8EBF9-624D-483B-AE6B-C5491F660EE4}" type="sibTrans" cxnId="{BE98D646-DEA5-40B9-B6B9-08D0D0E2C8E7}">
      <dgm:prSet/>
      <dgm:spPr/>
      <dgm:t>
        <a:bodyPr/>
        <a:lstStyle/>
        <a:p>
          <a:endParaRPr lang="en-US"/>
        </a:p>
      </dgm:t>
    </dgm:pt>
    <dgm:pt modelId="{ABF6B59F-A06C-4D78-9A19-A2AD81D27169}" type="pres">
      <dgm:prSet presAssocID="{68059505-E8C0-4B3F-9F49-65D0F1A79E8C}" presName="vert0" presStyleCnt="0">
        <dgm:presLayoutVars>
          <dgm:dir/>
          <dgm:animOne val="branch"/>
          <dgm:animLvl val="lvl"/>
        </dgm:presLayoutVars>
      </dgm:prSet>
      <dgm:spPr/>
    </dgm:pt>
    <dgm:pt modelId="{52D00A8C-CEA5-4303-8567-9BFEFD54CD5E}" type="pres">
      <dgm:prSet presAssocID="{1DDB561C-5CCA-4322-9EB9-26FDEE7874D7}" presName="thickLine" presStyleLbl="alignNode1" presStyleIdx="0" presStyleCnt="4"/>
      <dgm:spPr/>
    </dgm:pt>
    <dgm:pt modelId="{732EB901-C0DB-4EA2-BA10-0A9D5F15389E}" type="pres">
      <dgm:prSet presAssocID="{1DDB561C-5CCA-4322-9EB9-26FDEE7874D7}" presName="horz1" presStyleCnt="0"/>
      <dgm:spPr/>
    </dgm:pt>
    <dgm:pt modelId="{1BCC8F69-3ACB-4E6F-B012-9451BB66AE5C}" type="pres">
      <dgm:prSet presAssocID="{1DDB561C-5CCA-4322-9EB9-26FDEE7874D7}" presName="tx1" presStyleLbl="revTx" presStyleIdx="0" presStyleCnt="4"/>
      <dgm:spPr/>
    </dgm:pt>
    <dgm:pt modelId="{00CB1BFE-3E61-4863-AE23-18D1F6A60A1C}" type="pres">
      <dgm:prSet presAssocID="{1DDB561C-5CCA-4322-9EB9-26FDEE7874D7}" presName="vert1" presStyleCnt="0"/>
      <dgm:spPr/>
    </dgm:pt>
    <dgm:pt modelId="{AC034853-B559-445B-9F38-CDF756151A13}" type="pres">
      <dgm:prSet presAssocID="{CAC83F98-F69D-49B6-9285-717B0638A8B4}" presName="thickLine" presStyleLbl="alignNode1" presStyleIdx="1" presStyleCnt="4"/>
      <dgm:spPr/>
    </dgm:pt>
    <dgm:pt modelId="{ED6B3D6D-0A0B-491C-84E4-ABFC0E4D165C}" type="pres">
      <dgm:prSet presAssocID="{CAC83F98-F69D-49B6-9285-717B0638A8B4}" presName="horz1" presStyleCnt="0"/>
      <dgm:spPr/>
    </dgm:pt>
    <dgm:pt modelId="{55B826D5-EE82-4119-88C0-D54E5B96F3E7}" type="pres">
      <dgm:prSet presAssocID="{CAC83F98-F69D-49B6-9285-717B0638A8B4}" presName="tx1" presStyleLbl="revTx" presStyleIdx="1" presStyleCnt="4"/>
      <dgm:spPr/>
    </dgm:pt>
    <dgm:pt modelId="{EFBB61A9-4809-483B-83DC-8717A50BD7A9}" type="pres">
      <dgm:prSet presAssocID="{CAC83F98-F69D-49B6-9285-717B0638A8B4}" presName="vert1" presStyleCnt="0"/>
      <dgm:spPr/>
    </dgm:pt>
    <dgm:pt modelId="{4293FF95-0A65-48F6-AFB0-72F0ED62B78C}" type="pres">
      <dgm:prSet presAssocID="{29246C10-1B8E-4C58-8F2C-1E2030405106}" presName="thickLine" presStyleLbl="alignNode1" presStyleIdx="2" presStyleCnt="4"/>
      <dgm:spPr/>
    </dgm:pt>
    <dgm:pt modelId="{C8E7D575-0E05-44D6-AFBC-393BAF17F943}" type="pres">
      <dgm:prSet presAssocID="{29246C10-1B8E-4C58-8F2C-1E2030405106}" presName="horz1" presStyleCnt="0"/>
      <dgm:spPr/>
    </dgm:pt>
    <dgm:pt modelId="{EDBCBAE6-54CF-403E-BD0B-853C31F51A8A}" type="pres">
      <dgm:prSet presAssocID="{29246C10-1B8E-4C58-8F2C-1E2030405106}" presName="tx1" presStyleLbl="revTx" presStyleIdx="2" presStyleCnt="4"/>
      <dgm:spPr/>
    </dgm:pt>
    <dgm:pt modelId="{FAD86DDB-F59E-4E8E-B62D-4D75D93A149C}" type="pres">
      <dgm:prSet presAssocID="{29246C10-1B8E-4C58-8F2C-1E2030405106}" presName="vert1" presStyleCnt="0"/>
      <dgm:spPr/>
    </dgm:pt>
    <dgm:pt modelId="{028248E9-B050-4C54-92FE-4EC6E478861F}" type="pres">
      <dgm:prSet presAssocID="{7E2F8FC3-AD57-41DC-BA62-99B9B4C6DABB}" presName="thickLine" presStyleLbl="alignNode1" presStyleIdx="3" presStyleCnt="4"/>
      <dgm:spPr/>
    </dgm:pt>
    <dgm:pt modelId="{FE4DD38C-596E-49AF-B10B-E2A310CEF647}" type="pres">
      <dgm:prSet presAssocID="{7E2F8FC3-AD57-41DC-BA62-99B9B4C6DABB}" presName="horz1" presStyleCnt="0"/>
      <dgm:spPr/>
    </dgm:pt>
    <dgm:pt modelId="{6F45688E-7ABF-4F3B-8F69-EE8B989D1547}" type="pres">
      <dgm:prSet presAssocID="{7E2F8FC3-AD57-41DC-BA62-99B9B4C6DABB}" presName="tx1" presStyleLbl="revTx" presStyleIdx="3" presStyleCnt="4"/>
      <dgm:spPr/>
    </dgm:pt>
    <dgm:pt modelId="{6D4998CC-A912-4811-BC81-7F828B4BAA08}" type="pres">
      <dgm:prSet presAssocID="{7E2F8FC3-AD57-41DC-BA62-99B9B4C6DABB}" presName="vert1" presStyleCnt="0"/>
      <dgm:spPr/>
    </dgm:pt>
  </dgm:ptLst>
  <dgm:cxnLst>
    <dgm:cxn modelId="{E194AD08-8819-4D55-AFA6-9E5AC618D449}" type="presOf" srcId="{29246C10-1B8E-4C58-8F2C-1E2030405106}" destId="{EDBCBAE6-54CF-403E-BD0B-853C31F51A8A}" srcOrd="0" destOrd="0" presId="urn:microsoft.com/office/officeart/2008/layout/LinedList"/>
    <dgm:cxn modelId="{64E48F3E-CFE3-4DBB-8A86-D4BE39C8AB8F}" srcId="{68059505-E8C0-4B3F-9F49-65D0F1A79E8C}" destId="{1DDB561C-5CCA-4322-9EB9-26FDEE7874D7}" srcOrd="0" destOrd="0" parTransId="{7EB15E97-EEDF-45B8-B867-559BD202DDB1}" sibTransId="{F1218E7D-AE52-46F8-BD2D-D58E6C8296D8}"/>
    <dgm:cxn modelId="{EE86A85B-8707-43C4-AE42-F1224DCE8B94}" type="presOf" srcId="{7E2F8FC3-AD57-41DC-BA62-99B9B4C6DABB}" destId="{6F45688E-7ABF-4F3B-8F69-EE8B989D1547}" srcOrd="0" destOrd="0" presId="urn:microsoft.com/office/officeart/2008/layout/LinedList"/>
    <dgm:cxn modelId="{BE98D646-DEA5-40B9-B6B9-08D0D0E2C8E7}" srcId="{68059505-E8C0-4B3F-9F49-65D0F1A79E8C}" destId="{7E2F8FC3-AD57-41DC-BA62-99B9B4C6DABB}" srcOrd="3" destOrd="0" parTransId="{4B5B0B90-0824-4AAA-99E9-2DC6DDA9FAAD}" sibTransId="{39A8EBF9-624D-483B-AE6B-C5491F660EE4}"/>
    <dgm:cxn modelId="{D1E8729D-1941-494E-9819-78B747A7F3A4}" type="presOf" srcId="{1DDB561C-5CCA-4322-9EB9-26FDEE7874D7}" destId="{1BCC8F69-3ACB-4E6F-B012-9451BB66AE5C}" srcOrd="0" destOrd="0" presId="urn:microsoft.com/office/officeart/2008/layout/LinedList"/>
    <dgm:cxn modelId="{4F16E7B3-5ECE-4350-BD8C-CA67F63B8D2F}" type="presOf" srcId="{CAC83F98-F69D-49B6-9285-717B0638A8B4}" destId="{55B826D5-EE82-4119-88C0-D54E5B96F3E7}" srcOrd="0" destOrd="0" presId="urn:microsoft.com/office/officeart/2008/layout/LinedList"/>
    <dgm:cxn modelId="{931E23BA-094D-4FA8-9100-C456A3281314}" srcId="{68059505-E8C0-4B3F-9F49-65D0F1A79E8C}" destId="{29246C10-1B8E-4C58-8F2C-1E2030405106}" srcOrd="2" destOrd="0" parTransId="{69B62641-832D-4F0F-BDFE-C06AD617AD28}" sibTransId="{BDE35A20-BF63-449D-8CF1-9759092AFCA2}"/>
    <dgm:cxn modelId="{23B451D8-B030-40B9-9170-9F75C8B3424F}" srcId="{68059505-E8C0-4B3F-9F49-65D0F1A79E8C}" destId="{CAC83F98-F69D-49B6-9285-717B0638A8B4}" srcOrd="1" destOrd="0" parTransId="{E44B0B29-4A12-468D-AE15-1335D8FF5A2B}" sibTransId="{6A81C653-C3EA-41FA-9E96-764E017D000B}"/>
    <dgm:cxn modelId="{013DFDEC-4A9D-43AE-9E51-A1AD420B7418}" type="presOf" srcId="{68059505-E8C0-4B3F-9F49-65D0F1A79E8C}" destId="{ABF6B59F-A06C-4D78-9A19-A2AD81D27169}" srcOrd="0" destOrd="0" presId="urn:microsoft.com/office/officeart/2008/layout/LinedList"/>
    <dgm:cxn modelId="{AB048202-9D42-4B93-9EFD-DBEF8D623DC9}" type="presParOf" srcId="{ABF6B59F-A06C-4D78-9A19-A2AD81D27169}" destId="{52D00A8C-CEA5-4303-8567-9BFEFD54CD5E}" srcOrd="0" destOrd="0" presId="urn:microsoft.com/office/officeart/2008/layout/LinedList"/>
    <dgm:cxn modelId="{75EC3DB4-4F42-4D05-972E-F3B097987D50}" type="presParOf" srcId="{ABF6B59F-A06C-4D78-9A19-A2AD81D27169}" destId="{732EB901-C0DB-4EA2-BA10-0A9D5F15389E}" srcOrd="1" destOrd="0" presId="urn:microsoft.com/office/officeart/2008/layout/LinedList"/>
    <dgm:cxn modelId="{60791C87-D771-479A-948A-A1EE255E1852}" type="presParOf" srcId="{732EB901-C0DB-4EA2-BA10-0A9D5F15389E}" destId="{1BCC8F69-3ACB-4E6F-B012-9451BB66AE5C}" srcOrd="0" destOrd="0" presId="urn:microsoft.com/office/officeart/2008/layout/LinedList"/>
    <dgm:cxn modelId="{EFC92BFF-AD8E-444C-BAE5-8C4BE0EAD4BC}" type="presParOf" srcId="{732EB901-C0DB-4EA2-BA10-0A9D5F15389E}" destId="{00CB1BFE-3E61-4863-AE23-18D1F6A60A1C}" srcOrd="1" destOrd="0" presId="urn:microsoft.com/office/officeart/2008/layout/LinedList"/>
    <dgm:cxn modelId="{F8723793-8C62-41B6-9C6C-EFDE80A952C0}" type="presParOf" srcId="{ABF6B59F-A06C-4D78-9A19-A2AD81D27169}" destId="{AC034853-B559-445B-9F38-CDF756151A13}" srcOrd="2" destOrd="0" presId="urn:microsoft.com/office/officeart/2008/layout/LinedList"/>
    <dgm:cxn modelId="{E5578DAD-A3BD-49F3-A5D1-2E63AA78FEE0}" type="presParOf" srcId="{ABF6B59F-A06C-4D78-9A19-A2AD81D27169}" destId="{ED6B3D6D-0A0B-491C-84E4-ABFC0E4D165C}" srcOrd="3" destOrd="0" presId="urn:microsoft.com/office/officeart/2008/layout/LinedList"/>
    <dgm:cxn modelId="{C83D2F56-01CD-472F-AA1B-29699B84D614}" type="presParOf" srcId="{ED6B3D6D-0A0B-491C-84E4-ABFC0E4D165C}" destId="{55B826D5-EE82-4119-88C0-D54E5B96F3E7}" srcOrd="0" destOrd="0" presId="urn:microsoft.com/office/officeart/2008/layout/LinedList"/>
    <dgm:cxn modelId="{D2B14E64-37B1-4DC4-9F40-619F493E5574}" type="presParOf" srcId="{ED6B3D6D-0A0B-491C-84E4-ABFC0E4D165C}" destId="{EFBB61A9-4809-483B-83DC-8717A50BD7A9}" srcOrd="1" destOrd="0" presId="urn:microsoft.com/office/officeart/2008/layout/LinedList"/>
    <dgm:cxn modelId="{02AA259E-2CF5-43EE-A73E-B73710831DB5}" type="presParOf" srcId="{ABF6B59F-A06C-4D78-9A19-A2AD81D27169}" destId="{4293FF95-0A65-48F6-AFB0-72F0ED62B78C}" srcOrd="4" destOrd="0" presId="urn:microsoft.com/office/officeart/2008/layout/LinedList"/>
    <dgm:cxn modelId="{DF350DE0-5F04-448D-9D77-FCC8C50274F5}" type="presParOf" srcId="{ABF6B59F-A06C-4D78-9A19-A2AD81D27169}" destId="{C8E7D575-0E05-44D6-AFBC-393BAF17F943}" srcOrd="5" destOrd="0" presId="urn:microsoft.com/office/officeart/2008/layout/LinedList"/>
    <dgm:cxn modelId="{EE423FA7-B85D-45FE-AE55-BACA5C23E139}" type="presParOf" srcId="{C8E7D575-0E05-44D6-AFBC-393BAF17F943}" destId="{EDBCBAE6-54CF-403E-BD0B-853C31F51A8A}" srcOrd="0" destOrd="0" presId="urn:microsoft.com/office/officeart/2008/layout/LinedList"/>
    <dgm:cxn modelId="{E86B9540-610F-4444-A900-81F534A1BF40}" type="presParOf" srcId="{C8E7D575-0E05-44D6-AFBC-393BAF17F943}" destId="{FAD86DDB-F59E-4E8E-B62D-4D75D93A149C}" srcOrd="1" destOrd="0" presId="urn:microsoft.com/office/officeart/2008/layout/LinedList"/>
    <dgm:cxn modelId="{97919D45-C1E9-4B66-A429-38A25D8DAC5B}" type="presParOf" srcId="{ABF6B59F-A06C-4D78-9A19-A2AD81D27169}" destId="{028248E9-B050-4C54-92FE-4EC6E478861F}" srcOrd="6" destOrd="0" presId="urn:microsoft.com/office/officeart/2008/layout/LinedList"/>
    <dgm:cxn modelId="{F3E91E8B-4C23-4678-9DCB-75DDC42E2F62}" type="presParOf" srcId="{ABF6B59F-A06C-4D78-9A19-A2AD81D27169}" destId="{FE4DD38C-596E-49AF-B10B-E2A310CEF647}" srcOrd="7" destOrd="0" presId="urn:microsoft.com/office/officeart/2008/layout/LinedList"/>
    <dgm:cxn modelId="{48C2CD10-5064-41E9-AFCE-885C60EC1704}" type="presParOf" srcId="{FE4DD38C-596E-49AF-B10B-E2A310CEF647}" destId="{6F45688E-7ABF-4F3B-8F69-EE8B989D1547}" srcOrd="0" destOrd="0" presId="urn:microsoft.com/office/officeart/2008/layout/LinedList"/>
    <dgm:cxn modelId="{758FAE39-D869-48A3-87EA-8EF9E27E9DFC}" type="presParOf" srcId="{FE4DD38C-596E-49AF-B10B-E2A310CEF647}" destId="{6D4998CC-A912-4811-BC81-7F828B4BAA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00A8C-CEA5-4303-8567-9BFEFD54CD5E}">
      <dsp:nvSpPr>
        <dsp:cNvPr id="0" name=""/>
        <dsp:cNvSpPr/>
      </dsp:nvSpPr>
      <dsp:spPr>
        <a:xfrm>
          <a:off x="0" y="0"/>
          <a:ext cx="6143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C8F69-3ACB-4E6F-B012-9451BB66AE5C}">
      <dsp:nvSpPr>
        <dsp:cNvPr id="0" name=""/>
        <dsp:cNvSpPr/>
      </dsp:nvSpPr>
      <dsp:spPr>
        <a:xfrm>
          <a:off x="0" y="0"/>
          <a:ext cx="6143247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GRU is faster due to the presence of 2 gates compared to 3 in LSTM</a:t>
          </a:r>
        </a:p>
      </dsp:txBody>
      <dsp:txXfrm>
        <a:off x="0" y="0"/>
        <a:ext cx="6143247" cy="1152000"/>
      </dsp:txXfrm>
    </dsp:sp>
    <dsp:sp modelId="{AC034853-B559-445B-9F38-CDF756151A13}">
      <dsp:nvSpPr>
        <dsp:cNvPr id="0" name=""/>
        <dsp:cNvSpPr/>
      </dsp:nvSpPr>
      <dsp:spPr>
        <a:xfrm>
          <a:off x="0" y="1152000"/>
          <a:ext cx="6143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826D5-EE82-4119-88C0-D54E5B96F3E7}">
      <dsp:nvSpPr>
        <dsp:cNvPr id="0" name=""/>
        <dsp:cNvSpPr/>
      </dsp:nvSpPr>
      <dsp:spPr>
        <a:xfrm>
          <a:off x="0" y="1152000"/>
          <a:ext cx="6143247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Due to the absence of a memory, GRU may encounter the vanishing gradient for long term dependencies</a:t>
          </a:r>
        </a:p>
      </dsp:txBody>
      <dsp:txXfrm>
        <a:off x="0" y="1152000"/>
        <a:ext cx="6143247" cy="1152000"/>
      </dsp:txXfrm>
    </dsp:sp>
    <dsp:sp modelId="{4293FF95-0A65-48F6-AFB0-72F0ED62B78C}">
      <dsp:nvSpPr>
        <dsp:cNvPr id="0" name=""/>
        <dsp:cNvSpPr/>
      </dsp:nvSpPr>
      <dsp:spPr>
        <a:xfrm>
          <a:off x="0" y="2304001"/>
          <a:ext cx="6143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CBAE6-54CF-403E-BD0B-853C31F51A8A}">
      <dsp:nvSpPr>
        <dsp:cNvPr id="0" name=""/>
        <dsp:cNvSpPr/>
      </dsp:nvSpPr>
      <dsp:spPr>
        <a:xfrm>
          <a:off x="0" y="2304001"/>
          <a:ext cx="6143247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LSTM has a memory component which makes it suitable for long time series</a:t>
          </a:r>
        </a:p>
      </dsp:txBody>
      <dsp:txXfrm>
        <a:off x="0" y="2304001"/>
        <a:ext cx="6143247" cy="1152000"/>
      </dsp:txXfrm>
    </dsp:sp>
    <dsp:sp modelId="{028248E9-B050-4C54-92FE-4EC6E478861F}">
      <dsp:nvSpPr>
        <dsp:cNvPr id="0" name=""/>
        <dsp:cNvSpPr/>
      </dsp:nvSpPr>
      <dsp:spPr>
        <a:xfrm>
          <a:off x="0" y="3456002"/>
          <a:ext cx="6143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5688E-7ABF-4F3B-8F69-EE8B989D1547}">
      <dsp:nvSpPr>
        <dsp:cNvPr id="0" name=""/>
        <dsp:cNvSpPr/>
      </dsp:nvSpPr>
      <dsp:spPr>
        <a:xfrm>
          <a:off x="0" y="3456002"/>
          <a:ext cx="6143247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Both performed similar to each other, and I would prefer LSTM for the memory</a:t>
          </a:r>
        </a:p>
      </dsp:txBody>
      <dsp:txXfrm>
        <a:off x="0" y="3456002"/>
        <a:ext cx="6143247" cy="115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6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5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0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1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53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2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9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0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9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0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2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507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52" r:id="rId7"/>
    <p:sldLayoutId id="2147483753" r:id="rId8"/>
    <p:sldLayoutId id="2147483754" r:id="rId9"/>
    <p:sldLayoutId id="2147483761" r:id="rId10"/>
    <p:sldLayoutId id="2147483762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lstms-and-gru-s-a-step-by-step-explanation-44e9eb85bf2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lstms-and-gru-s-a-step-by-step-explanation-44e9eb85bf2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>
                <a:solidFill>
                  <a:schemeClr val="tx1"/>
                </a:solidFill>
              </a:rPr>
              <a:t>Exploring Time Series Classification Techniques for ECG Data: Capturing Feature Dependencies for Reliable Diagnosis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Viveka Salinamakki</a:t>
            </a: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75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3AB11-360F-4B62-1893-9E71589DD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Recurrent neural networks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CEA97-5AC7-E501-5102-843E530D7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 forward give the outputs of each layer to the next layer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 suitable for spatial data (image and video) and it is suitable for capturing local patterns and not dependencies that exist between time-varying variables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has a memory component and is so more suitable for sequential data as it captures these temporal dependencies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makes it suitable for sequential data such as NLP, time series and so on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RNN has the “Vanishing Gradient Problem”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two kinds in RNN</a:t>
            </a:r>
          </a:p>
          <a:p>
            <a:pPr marL="781200" lvl="1" indent="-457200"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Short Term Memory (LSTM)</a:t>
            </a:r>
          </a:p>
          <a:p>
            <a:pPr marL="781200" lvl="1" indent="-457200"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Recurrent Unit (GRU)</a:t>
            </a:r>
          </a:p>
        </p:txBody>
      </p:sp>
    </p:spTree>
    <p:extLst>
      <p:ext uri="{BB962C8B-B14F-4D97-AF65-F5344CB8AC3E}">
        <p14:creationId xmlns:p14="http://schemas.microsoft.com/office/powerpoint/2010/main" val="1312624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EF5B-2D71-EC0D-029F-B1BCC455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B64B9-D463-07BB-5D94-57D378EF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242" y="694706"/>
            <a:ext cx="7511142" cy="3182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3 components for LSTM and a cell state: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Forget Gate: Decides what is relevant to keep from prior steps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Gate: Decides what information is relevant to add from the current step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Output Gate: Determines what the next hidden state should be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Bagging is included with the usage of dropout probabilities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94AEC-4BE2-2E76-E25B-5892B73A4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12" y="3692627"/>
            <a:ext cx="4733925" cy="28333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1B040-70B7-7398-61A4-8302AA5B5B52}"/>
              </a:ext>
            </a:extLst>
          </p:cNvPr>
          <p:cNvSpPr txBox="1"/>
          <p:nvPr/>
        </p:nvSpPr>
        <p:spPr>
          <a:xfrm>
            <a:off x="10580913" y="6156665"/>
            <a:ext cx="153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Credits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4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0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1517A-A9E0-8F9B-2422-2BC675AB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80" y="541065"/>
            <a:ext cx="4177377" cy="343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C4301-6D53-B415-2C33-34C1F750C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1" y="1310555"/>
            <a:ext cx="5509282" cy="1896909"/>
          </a:xfrm>
          <a:prstGeom prst="rect">
            <a:avLst/>
          </a:prstGeom>
        </p:spPr>
      </p:pic>
      <p:sp>
        <p:nvSpPr>
          <p:cNvPr id="34" name="Rectangle 22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CC999-BFA6-FC31-1AFC-77EA0A1F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LSTM Results for unshuffled data</a:t>
            </a:r>
          </a:p>
        </p:txBody>
      </p:sp>
    </p:spTree>
    <p:extLst>
      <p:ext uri="{BB962C8B-B14F-4D97-AF65-F5344CB8AC3E}">
        <p14:creationId xmlns:p14="http://schemas.microsoft.com/office/powerpoint/2010/main" val="400000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FB283-4EF1-DD4D-8307-57B441BA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04" y="541065"/>
            <a:ext cx="4308329" cy="3435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7A98-36F1-C5EC-8582-03A5054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1" y="978254"/>
            <a:ext cx="5509282" cy="256151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CC999-BFA6-FC31-1AFC-77EA0A1F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LSTM Results for shuffled data</a:t>
            </a:r>
          </a:p>
        </p:txBody>
      </p:sp>
    </p:spTree>
    <p:extLst>
      <p:ext uri="{BB962C8B-B14F-4D97-AF65-F5344CB8AC3E}">
        <p14:creationId xmlns:p14="http://schemas.microsoft.com/office/powerpoint/2010/main" val="381323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87A8-4394-EE0E-0EBC-2AAC6E2F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AAA2-2132-58E9-7715-57A6B8447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242" y="707231"/>
            <a:ext cx="7499267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2 components in GRU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Update Gate: Similar to the forget and input gate of an LSTM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Reset Gate: Similar to the reset gate in LSTM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Bagging is included with the usage of dropout probabilities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78205-9A18-3BF2-CAE0-76501E101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2" y="3916046"/>
            <a:ext cx="340995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3E6D8-5D7C-51B6-98E4-3CC46D1C91FE}"/>
              </a:ext>
            </a:extLst>
          </p:cNvPr>
          <p:cNvSpPr txBox="1"/>
          <p:nvPr/>
        </p:nvSpPr>
        <p:spPr>
          <a:xfrm>
            <a:off x="10337470" y="6328014"/>
            <a:ext cx="159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Credits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0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C4D028A9-718F-62D1-933B-3AE61E9C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59" y="541065"/>
            <a:ext cx="4215819" cy="3435892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5F80BC3-65A0-88AC-5148-99640900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1" y="1327173"/>
            <a:ext cx="5509282" cy="186367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CC999-BFA6-FC31-1AFC-77EA0A1F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GRU Results for unshuffled data</a:t>
            </a:r>
          </a:p>
        </p:txBody>
      </p:sp>
    </p:spTree>
    <p:extLst>
      <p:ext uri="{BB962C8B-B14F-4D97-AF65-F5344CB8AC3E}">
        <p14:creationId xmlns:p14="http://schemas.microsoft.com/office/powerpoint/2010/main" val="518142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0C2AAFDB-22D4-696A-9F5F-C247B0EF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59" y="541065"/>
            <a:ext cx="4215819" cy="3435892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D62C2C4-2960-6F96-EEF5-221AA9D1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1" y="1382533"/>
            <a:ext cx="5509282" cy="175295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CC999-BFA6-FC31-1AFC-77EA0A1F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GRU Results for shuffled data</a:t>
            </a:r>
          </a:p>
        </p:txBody>
      </p:sp>
    </p:spTree>
    <p:extLst>
      <p:ext uri="{BB962C8B-B14F-4D97-AF65-F5344CB8AC3E}">
        <p14:creationId xmlns:p14="http://schemas.microsoft.com/office/powerpoint/2010/main" val="1019811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11DAC-81FB-E5B6-CEA9-DA14D94F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LSTM vs GRU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7BCBF5E-BC46-8680-9441-7351904B96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17586" y="1124998"/>
          <a:ext cx="6143248" cy="4608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7793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56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58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60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62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2" name="Rectangle 64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66">
            <a:extLst>
              <a:ext uri="{FF2B5EF4-FFF2-40B4-BE49-F238E27FC236}">
                <a16:creationId xmlns:a16="http://schemas.microsoft.com/office/drawing/2014/main" id="{EB4C7473-9138-4198-AD0F-3C22581F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Rectangle 68">
            <a:extLst>
              <a:ext uri="{FF2B5EF4-FFF2-40B4-BE49-F238E27FC236}">
                <a16:creationId xmlns:a16="http://schemas.microsoft.com/office/drawing/2014/main" id="{6D9D191F-8949-44E0-B578-9235C28E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0B77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70">
            <a:extLst>
              <a:ext uri="{FF2B5EF4-FFF2-40B4-BE49-F238E27FC236}">
                <a16:creationId xmlns:a16="http://schemas.microsoft.com/office/drawing/2014/main" id="{9A4F9A2D-9C5D-4790-8FE1-6699E4738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Rectangle 72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467548"/>
            <a:ext cx="11293434" cy="193325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CC999-BFA6-FC31-1AFC-77EA0A1F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72846"/>
            <a:ext cx="10993549" cy="709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Robustness of LSTM</a:t>
            </a:r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E8AF8719-86B0-75D0-7F24-A54FA583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203" y="974331"/>
            <a:ext cx="2897708" cy="304221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E8606C-FA87-488E-9862-A46550A95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14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84F6131-E7BD-4E9E-A01D-C7ABF487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0685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0B9AD31A-A33F-F0E4-7E19-263CB151E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64" y="958664"/>
            <a:ext cx="2928131" cy="3042215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1DB0B82A-AC25-4EBB-B330-46CA1BD3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waterfall chart&#10;&#10;Description automatically generated">
            <a:extLst>
              <a:ext uri="{FF2B5EF4-FFF2-40B4-BE49-F238E27FC236}">
                <a16:creationId xmlns:a16="http://schemas.microsoft.com/office/drawing/2014/main" id="{9E0E3D16-7DCD-D268-6E1F-9D15C6BA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200" y="974331"/>
            <a:ext cx="2935736" cy="3042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8ACE0F-2215-B759-3157-A2356EADA20E}"/>
              </a:ext>
            </a:extLst>
          </p:cNvPr>
          <p:cNvSpPr txBox="1"/>
          <p:nvPr/>
        </p:nvSpPr>
        <p:spPr>
          <a:xfrm>
            <a:off x="692944" y="5686425"/>
            <a:ext cx="1050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Robustness of LSTM was tested by dropping a fraction of random values in the test dataset</a:t>
            </a:r>
          </a:p>
        </p:txBody>
      </p:sp>
    </p:spTree>
    <p:extLst>
      <p:ext uri="{BB962C8B-B14F-4D97-AF65-F5344CB8AC3E}">
        <p14:creationId xmlns:p14="http://schemas.microsoft.com/office/powerpoint/2010/main" val="424630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4A6B-BE46-0D26-4611-ACDFB7E0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Other Unsuccessful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44EB-A842-6993-5E53-81524F4A7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  <a:p>
            <a:r>
              <a:rPr lang="en-US" dirty="0"/>
              <a:t>Dynamic Time Warping SVM (DTW-SVM)</a:t>
            </a:r>
          </a:p>
          <a:p>
            <a:r>
              <a:rPr lang="en-US" dirty="0"/>
              <a:t>Support Vector Data Description for Time Series (SVDD-TS)</a:t>
            </a:r>
          </a:p>
        </p:txBody>
      </p:sp>
    </p:spTree>
    <p:extLst>
      <p:ext uri="{BB962C8B-B14F-4D97-AF65-F5344CB8AC3E}">
        <p14:creationId xmlns:p14="http://schemas.microsoft.com/office/powerpoint/2010/main" val="364903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Table">
            <a:extLst>
              <a:ext uri="{FF2B5EF4-FFF2-40B4-BE49-F238E27FC236}">
                <a16:creationId xmlns:a16="http://schemas.microsoft.com/office/drawing/2014/main" id="{D5A03652-2944-6D1E-0557-6CFE2DBD1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319" y="1255514"/>
            <a:ext cx="2900519" cy="2415176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F773EC5-5059-C6D3-742E-44CD6FF89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0933" y="1251957"/>
            <a:ext cx="6817386" cy="2437215"/>
          </a:xfrm>
          <a:prstGeom prst="rect">
            <a:avLst/>
          </a:prstGeom>
        </p:spPr>
      </p:pic>
      <p:sp>
        <p:nvSpPr>
          <p:cNvPr id="41" name="Rectangle 32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1395E-D606-66EB-D84E-72203587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About the Dataset</a:t>
            </a:r>
          </a:p>
        </p:txBody>
      </p:sp>
    </p:spTree>
    <p:extLst>
      <p:ext uri="{BB962C8B-B14F-4D97-AF65-F5344CB8AC3E}">
        <p14:creationId xmlns:p14="http://schemas.microsoft.com/office/powerpoint/2010/main" val="3865734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963BC-1BDC-888B-ED91-78C2D587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Other Approaches to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8D116-CA90-4DDB-8838-F501547E6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>
                <a:solidFill>
                  <a:srgbClr val="FFFFFF"/>
                </a:solidFill>
              </a:rPr>
              <a:t>Transfer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738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Magnifying glass on clear background">
            <a:extLst>
              <a:ext uri="{FF2B5EF4-FFF2-40B4-BE49-F238E27FC236}">
                <a16:creationId xmlns:a16="http://schemas.microsoft.com/office/drawing/2014/main" id="{E7A4698C-00D4-FCF2-DD4B-E0EA87678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F898C-331A-0871-BFEA-2BFCAFC5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69" y="2504683"/>
            <a:ext cx="3529013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7978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E8A10-CE9E-D614-1A84-90964CE65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preprocessing</a:t>
            </a:r>
            <a:endParaRPr lang="en-US" sz="4000" b="0" kern="12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3878BAD-B3E3-6117-A492-D50CD0A36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Converted labels from {b'1', b'2', b'3', b'4', b'5’} to {0, 1, 2, 3, 4}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if the values are missing</a:t>
            </a:r>
          </a:p>
        </p:txBody>
      </p:sp>
    </p:spTree>
    <p:extLst>
      <p:ext uri="{BB962C8B-B14F-4D97-AF65-F5344CB8AC3E}">
        <p14:creationId xmlns:p14="http://schemas.microsoft.com/office/powerpoint/2010/main" val="1401209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7A56D62-86AE-72B0-F58D-FDBBD2A44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9" r="-2" b="-2"/>
          <a:stretch/>
        </p:blipFill>
        <p:spPr>
          <a:xfrm>
            <a:off x="446534" y="604757"/>
            <a:ext cx="7498616" cy="5796043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E8A10-CE9E-D614-1A84-90964CE65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ECG signal data</a:t>
            </a:r>
          </a:p>
        </p:txBody>
      </p:sp>
    </p:spTree>
    <p:extLst>
      <p:ext uri="{BB962C8B-B14F-4D97-AF65-F5344CB8AC3E}">
        <p14:creationId xmlns:p14="http://schemas.microsoft.com/office/powerpoint/2010/main" val="80198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3142-F241-1A2E-1929-88A941D2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814387"/>
            <a:ext cx="3703319" cy="11287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Challenges for a time series dataset</a:t>
            </a:r>
            <a:endParaRPr lang="en-US" sz="2800" b="0" kern="1200" cap="all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FAB9-7B21-A691-98D0-954B46AA1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33" y="2205290"/>
            <a:ext cx="3703319" cy="424551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The features are correlated but Machine Learning algorithms consider features to be independent</a:t>
            </a:r>
          </a:p>
          <a:p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So, shuffling the features do not make a difference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blue wall clock showing the time 11:59">
            <a:extLst>
              <a:ext uri="{FF2B5EF4-FFF2-40B4-BE49-F238E27FC236}">
                <a16:creationId xmlns:a16="http://schemas.microsoft.com/office/drawing/2014/main" id="{7DEC310D-7844-A539-7CDE-34F0CD27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11" b="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6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A71294-C247-450A-BB34-6E68648C9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36A0BA4-6A63-41D3-B0FA-43799ABC4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6A1DC-7BB2-9540-8822-8A2BE0A0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9398"/>
            <a:ext cx="6823988" cy="3453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>
                <a:solidFill>
                  <a:schemeClr val="tx1"/>
                </a:solidFill>
              </a:rPr>
              <a:t>Using PCA for dimension reduction and logistic regression for predcition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3313D8-D259-4D89-9CE5-14884FB4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19" y="457200"/>
            <a:ext cx="6766560" cy="9143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 descr="Graph on document with pen">
            <a:extLst>
              <a:ext uri="{FF2B5EF4-FFF2-40B4-BE49-F238E27FC236}">
                <a16:creationId xmlns:a16="http://schemas.microsoft.com/office/drawing/2014/main" id="{0AB4D386-FFA4-5567-4BBE-0928D806E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44" r="23421" b="-1"/>
          <a:stretch/>
        </p:blipFill>
        <p:spPr>
          <a:xfrm>
            <a:off x="8140428" y="10"/>
            <a:ext cx="40515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54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3FDC-1657-C184-576E-0B689A21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scores for Unshuffled and Shuffled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FCB21-56A1-598F-7067-501E13D8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1888229"/>
            <a:ext cx="5264421" cy="4019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BFB47-A306-C459-7578-C0022010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38" y="1888229"/>
            <a:ext cx="5283472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9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588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807D4-1B07-34D9-82A7-7BF5173F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59" y="938021"/>
            <a:ext cx="6936266" cy="11463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Why is dependency important for time series datasets?</a:t>
            </a:r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8552-5B6F-3EDA-3BDF-0344017D5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9" y="2340864"/>
            <a:ext cx="6690843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Values at the current time stamp depend on the value at the previous stamp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Intuition backed by the table which shows the features with |correlation|&gt;0.3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ADD24-9C07-69B0-1E7E-10508473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270" y="1208531"/>
            <a:ext cx="2012403" cy="47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56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4" descr="Abstract background of mesh on pink">
            <a:extLst>
              <a:ext uri="{FF2B5EF4-FFF2-40B4-BE49-F238E27FC236}">
                <a16:creationId xmlns:a16="http://schemas.microsoft.com/office/drawing/2014/main" id="{DC678137-4A9A-5917-1B4D-D65F11365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" b="1554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6" name="Rectangle 16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DC0DC-E5D4-01E8-34AF-6AACF240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dirty="0">
                <a:solidFill>
                  <a:schemeClr val="bg1"/>
                </a:solidFill>
              </a:rPr>
              <a:t>The neural network approach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674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{CA6BCDD8-C1B8-4451-BD7F-97CCDF912A09}tf22712842_win32</Template>
  <TotalTime>354</TotalTime>
  <Words>483</Words>
  <Application>Microsoft Office PowerPoint</Application>
  <PresentationFormat>Widescreen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Gill Sans MT</vt:lpstr>
      <vt:lpstr>Wingdings 2</vt:lpstr>
      <vt:lpstr>DividendVTI</vt:lpstr>
      <vt:lpstr>Exploring Time Series Classification Techniques for ECG Data: Capturing Feature Dependencies for Reliable Diagnosis</vt:lpstr>
      <vt:lpstr>About the Dataset</vt:lpstr>
      <vt:lpstr>Data preprocessing</vt:lpstr>
      <vt:lpstr>ECG signal data</vt:lpstr>
      <vt:lpstr>Challenges for a time series dataset</vt:lpstr>
      <vt:lpstr>Using PCA for dimension reduction and logistic regression for predcition</vt:lpstr>
      <vt:lpstr>Accuracy scores for Unshuffled and Shuffled data</vt:lpstr>
      <vt:lpstr>Why is dependency important for time series datasets?</vt:lpstr>
      <vt:lpstr>The neural network approach</vt:lpstr>
      <vt:lpstr>Recurrent neural networks</vt:lpstr>
      <vt:lpstr>LSTM</vt:lpstr>
      <vt:lpstr>LSTM Results for unshuffled data</vt:lpstr>
      <vt:lpstr>LSTM Results for shuffled data</vt:lpstr>
      <vt:lpstr>GRU</vt:lpstr>
      <vt:lpstr>GRU Results for unshuffled data</vt:lpstr>
      <vt:lpstr>GRU Results for shuffled data</vt:lpstr>
      <vt:lpstr>LSTM vs GRU</vt:lpstr>
      <vt:lpstr>Robustness of LSTM</vt:lpstr>
      <vt:lpstr>Other Unsuccessful Approaches</vt:lpstr>
      <vt:lpstr>Other Approaches to Explore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Time Series Classification Techniques for ECG Data: Capturing Feature Dependencies for Reliable Diagnosis</dc:title>
  <dc:creator>Viveka Salinamakki</dc:creator>
  <cp:lastModifiedBy>Viveka Salinamakki</cp:lastModifiedBy>
  <cp:revision>41</cp:revision>
  <dcterms:created xsi:type="dcterms:W3CDTF">2023-05-02T00:03:37Z</dcterms:created>
  <dcterms:modified xsi:type="dcterms:W3CDTF">2023-05-02T07:16:00Z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